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3720" r:id="rId3"/>
    <p:sldId id="3736" r:id="rId4"/>
    <p:sldId id="3724" r:id="rId5"/>
    <p:sldId id="3735" r:id="rId6"/>
    <p:sldId id="3734" r:id="rId7"/>
    <p:sldId id="3737" r:id="rId8"/>
    <p:sldId id="3738" r:id="rId9"/>
    <p:sldId id="3739" r:id="rId10"/>
    <p:sldId id="3740" r:id="rId11"/>
    <p:sldId id="3741" r:id="rId12"/>
    <p:sldId id="3742" r:id="rId13"/>
    <p:sldId id="3743" r:id="rId14"/>
    <p:sldId id="3729" r:id="rId15"/>
    <p:sldId id="364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eshi Parnami" initials="S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BEC"/>
    <a:srgbClr val="434ACF"/>
    <a:srgbClr val="4AAEFC"/>
    <a:srgbClr val="BF2CFE"/>
    <a:srgbClr val="AE36FF"/>
    <a:srgbClr val="46B0FA"/>
    <a:srgbClr val="27D4F8"/>
    <a:srgbClr val="D9FF00"/>
    <a:srgbClr val="E0E600"/>
    <a:srgbClr val="0B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13" autoAdjust="0"/>
    <p:restoredTop sz="96327"/>
  </p:normalViewPr>
  <p:slideViewPr>
    <p:cSldViewPr snapToGrid="0" snapToObjects="1" showGuides="1">
      <p:cViewPr varScale="1">
        <p:scale>
          <a:sx n="73" d="100"/>
          <a:sy n="73" d="100"/>
        </p:scale>
        <p:origin x="480" y="72"/>
      </p:cViewPr>
      <p:guideLst>
        <p:guide orient="horz" pos="216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9D15D-1C13-CC45-BE09-4D54E9A973B4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A8CF-95A7-924D-878B-183116A25DF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D9895-3AFC-9E49-BB6B-D5AF81433D9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45BD75-B1E6-DE4E-8CD3-58B4BE092B5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F520-AAB7-4D20-958E-A456239933B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316BF-8A16-4F24-9F8F-9D40354D5A5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98853" y="86497"/>
            <a:ext cx="11998411" cy="6685005"/>
          </a:xfrm>
          <a:prstGeom prst="rect">
            <a:avLst/>
          </a:prstGeom>
          <a:noFill/>
          <a:ln w="28575">
            <a:solidFill>
              <a:srgbClr val="46B0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/>
          <p:cNvPicPr>
            <a:picLocks noChangeAspect="1"/>
          </p:cNvPicPr>
          <p:nvPr userDrawn="1"/>
        </p:nvPicPr>
        <p:blipFill rotWithShape="1">
          <a:blip r:embed="rId4"/>
          <a:srcRect t="12813" r="7454"/>
          <a:stretch>
            <a:fillRect/>
          </a:stretch>
        </p:blipFill>
        <p:spPr>
          <a:xfrm>
            <a:off x="10718090" y="127821"/>
            <a:ext cx="1336257" cy="5407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0" y="150471"/>
            <a:ext cx="1381246" cy="68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98287" y="4994031"/>
            <a:ext cx="11795426" cy="1863969"/>
          </a:xfrm>
          <a:prstGeom prst="rect">
            <a:avLst/>
          </a:prstGeom>
        </p:spPr>
      </p:pic>
      <p:pic>
        <p:nvPicPr>
          <p:cNvPr id="8" name="Picture 7" descr="A picture containing text, sign, outdoor&#10;&#10;Description automatically generat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04829" y="126108"/>
            <a:ext cx="876170" cy="1491678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30" y="1712758"/>
            <a:ext cx="6835140" cy="2936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Rot="1" noMove="1" noResize="1" noEditPoints="1" noAdjustHandles="1" noChangeArrowheads="1" noChangeShapeType="1"/>
          </p:cNvSpPr>
          <p:nvPr/>
        </p:nvSpPr>
        <p:spPr>
          <a:xfrm>
            <a:off x="596875" y="313599"/>
            <a:ext cx="11009974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43BEC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Challenges &amp; Solutions</a:t>
            </a:r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944880" y="1209040"/>
          <a:ext cx="10055860" cy="47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30"/>
                <a:gridCol w="5027930"/>
              </a:tblGrid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Challenge 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 calibration errors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Routine calibration and redundancy checks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transmission lag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edge processing before upload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Harsh field conditions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Weatherproof casing and vibration isolation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 with old SCADA systems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Implemented Modbus-TCP bridge for compatibility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99858" y="329056"/>
            <a:ext cx="711128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43BEC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  Experience and Exposure</a:t>
            </a:r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514217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514350" y="1093470"/>
            <a:ext cx="8629650" cy="263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Gained hands-on experience with real-time monitoring and automation systems.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Learned about data acquisition, PLC configuration, and dashboard visualization.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Understood the importance of HSE (Health, Safety &amp; Environment) practices at oilfields.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Enhanced technical knowledge of digital oilfield systems and teamwork in a live environment.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3387090"/>
            <a:ext cx="4418330" cy="3089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22630" t="5972" r="7802" b="10796"/>
          <a:stretch>
            <a:fillRect/>
          </a:stretch>
        </p:blipFill>
        <p:spPr>
          <a:xfrm rot="16200000">
            <a:off x="1737360" y="2493010"/>
            <a:ext cx="3144520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/>
          <p:nvPr/>
        </p:nvSpPr>
        <p:spPr>
          <a:xfrm>
            <a:off x="514217" y="293004"/>
            <a:ext cx="11009974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FF"/>
                </a:solidFill>
                <a:latin typeface="Arial Black" panose="020B0A04020102020204" pitchFamily="34" charset="0"/>
              </a:rPr>
              <a:t> Conclusion</a:t>
            </a:r>
            <a:endParaRPr lang="en-US" alt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r>
              <a:rPr lang="en-IN" sz="3200" dirty="0">
                <a:solidFill>
                  <a:srgbClr val="0000FF"/>
                </a:solidFill>
                <a:latin typeface="Arial Black" panose="020B0A04020102020204" pitchFamily="34" charset="0"/>
              </a:rPr>
              <a:t> </a:t>
            </a:r>
            <a:endParaRPr lang="en-IN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3"/>
          <p:cNvSpPr txBox="1"/>
          <p:nvPr/>
        </p:nvSpPr>
        <p:spPr>
          <a:xfrm>
            <a:off x="514217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514350" y="1040130"/>
            <a:ext cx="95434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internship enhanced understanding of digital monitoring technologies in petroleum operations.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Real-time systems play a vital role in maximizing uptime, ensuring safety, and improving efficiency.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project aligns with ONGC’s “Digital Oilfield” and “Production Optimization” vision.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1" name="Picture 991"/>
          <p:cNvPicPr/>
          <p:nvPr/>
        </p:nvPicPr>
        <p:blipFill>
          <a:blip r:embed="rId1"/>
          <a:stretch>
            <a:fillRect/>
          </a:stretch>
        </p:blipFill>
        <p:spPr>
          <a:xfrm>
            <a:off x="621030" y="3328035"/>
            <a:ext cx="10431780" cy="31591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71500" y="294303"/>
            <a:ext cx="8229600" cy="516858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00FF"/>
                </a:solidFill>
                <a:latin typeface="Arial Black" panose="020B0A04020102020204" pitchFamily="34" charset="0"/>
              </a:rPr>
              <a:t> References</a:t>
            </a:r>
            <a:endParaRPr 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1919" y="1437553"/>
            <a:ext cx="11804469" cy="3107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ONGC Internal Documentation – SRP Digital Monitoring Manual, 2025.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API RP 11L – Recommended Practice for Surface Pumping Units.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Gupta, P. (2024). Automation in Oil Production Systems. Petroleum Engineering Journal.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ONGC RTDAS User Manual, Mumbai Asset (2025).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Halliburton, Schlumberger (2023). Digital Oilfield Data Management Framework.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5294" y="3601496"/>
            <a:ext cx="840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7200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0" y="150471"/>
            <a:ext cx="1381246" cy="68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clip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880" y="1709987"/>
            <a:ext cx="4206240" cy="1806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38546" y="143255"/>
            <a:ext cx="118666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Industrial Internship Presentation</a:t>
            </a:r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B. Tech. APE-UP (Batch: 2022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lang="en-US" dirty="0">
                <a:latin typeface="Arial Black" panose="020B0A04020102020204" pitchFamily="34" charset="0"/>
              </a:rPr>
              <a:t>2026)</a:t>
            </a:r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Semester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lang="en-US" dirty="0">
                <a:latin typeface="Arial Black" panose="020B0A04020102020204" pitchFamily="34" charset="0"/>
              </a:rPr>
              <a:t>VII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356" y="2045306"/>
            <a:ext cx="1091218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Real-time Monitoring System On SRP</a:t>
            </a:r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9" name="Title 1"/>
          <p:cNvSpPr txBox="1"/>
          <p:nvPr/>
        </p:nvSpPr>
        <p:spPr>
          <a:xfrm>
            <a:off x="2722458" y="6036384"/>
            <a:ext cx="6801370" cy="692859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</a:rPr>
              <a:t>Energy Cluster, School of Advanced Engineering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UPES , November 2025 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8071414" y="4185055"/>
            <a:ext cx="2608008" cy="43876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000" b="1"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 Black" panose="020B0A04020102020204" pitchFamily="34" charset="0"/>
              </a:rPr>
              <a:t>Student Name: </a:t>
            </a:r>
            <a:endParaRPr lang="en-US" sz="1800" dirty="0">
              <a:latin typeface="Arial Black" panose="020B0A04020102020204" pitchFamily="34" charset="0"/>
            </a:endParaRPr>
          </a:p>
          <a:p>
            <a:r>
              <a:rPr lang="en-US" sz="1800" dirty="0" smtClean="0">
                <a:latin typeface="Arial Black" panose="020B0A04020102020204" pitchFamily="34" charset="0"/>
              </a:rPr>
              <a:t>Rishi Agrawal</a:t>
            </a:r>
            <a:endParaRPr lang="en-US" sz="1800" dirty="0" smtClean="0">
              <a:latin typeface="Arial Black" panose="020B0A04020102020204" pitchFamily="34" charset="0"/>
            </a:endParaRPr>
          </a:p>
          <a:p>
            <a:r>
              <a:rPr lang="en-US" sz="1800" dirty="0" smtClean="0">
                <a:latin typeface="Arial Black" panose="020B0A04020102020204" pitchFamily="34" charset="0"/>
              </a:rPr>
              <a:t>R870222023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161900" y="4399067"/>
            <a:ext cx="5076306" cy="30265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Mentor</a:t>
            </a: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 Name 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: Mr. Suman Saurabh </a:t>
            </a:r>
            <a:endParaRPr lang="en-US" sz="1800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Designation: HR</a:t>
            </a:r>
            <a:endParaRPr lang="en-US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Organization</a:t>
            </a:r>
            <a:r>
              <a:rPr lang="en-US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: ONGC, Mehsana</a:t>
            </a:r>
            <a:endParaRPr lang="en-US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30493" y="453164"/>
            <a:ext cx="8229600" cy="516858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Agenda</a:t>
            </a:r>
            <a:endParaRPr 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0555" y="970280"/>
          <a:ext cx="11000740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635"/>
                <a:gridCol w="10238105"/>
              </a:tblGrid>
              <a:tr h="678815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+mn-lt"/>
                        </a:rPr>
                        <a:t>Date:- </a:t>
                      </a:r>
                      <a:r>
                        <a:rPr lang="en-US" sz="1800" b="1" dirty="0" smtClean="0">
                          <a:solidFill>
                            <a:schemeClr val="accent1"/>
                          </a:solidFill>
                          <a:latin typeface="+mn-lt"/>
                        </a:rPr>
                        <a:t>07-11-2025</a:t>
                      </a:r>
                      <a:endParaRPr lang="en-US" sz="1800" b="1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Internship 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Presentation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7688" marR="87688" marT="46214" marB="46214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/>
                </a:tc>
              </a:tr>
              <a:tr h="549275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400" dirty="0" smtClean="0"/>
                        <a:t>Key Objectives</a:t>
                      </a:r>
                      <a:endParaRPr lang="en-US" altLang="en-US" sz="1400" dirty="0" smtClean="0"/>
                    </a:p>
                    <a:p>
                      <a:pPr algn="l"/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 smtClean="0"/>
                        <a:t>Introduction to SRP System</a:t>
                      </a:r>
                      <a:endParaRPr lang="en-US" altLang="en-US" sz="1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 smtClean="0"/>
                        <a:t>Real-Time Monitoring Concept</a:t>
                      </a:r>
                      <a:endParaRPr lang="en-US" altLang="en-US" sz="1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 smtClean="0"/>
                        <a:t>Tools &amp; Technology Used</a:t>
                      </a:r>
                      <a:endParaRPr lang="en-US" altLang="en-US" sz="1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 smtClean="0"/>
                        <a:t>Implementation and Data Flow</a:t>
                      </a:r>
                      <a:endParaRPr lang="en-US" altLang="en-US" sz="1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0">
                <a:tc>
                  <a:txBody>
                    <a:bodyPr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>
                          <a:sym typeface="+mn-ea"/>
                        </a:rPr>
                        <a:t>Observations and Results</a:t>
                      </a:r>
                      <a:endParaRPr lang="en-US" alt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 smtClean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400" dirty="0"/>
                        <a:t>Challenges &amp; Solutions</a:t>
                      </a:r>
                      <a:endParaRPr lang="en-US" altLang="en-US" sz="1400" dirty="0"/>
                    </a:p>
                    <a:p>
                      <a:pPr algn="l"/>
                      <a:endParaRPr lang="en-US" altLang="en-US" sz="1400" dirty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US" sz="1400" dirty="0"/>
                        <a:t>Conclusion and Learnings</a:t>
                      </a:r>
                      <a:endParaRPr lang="en-US" altLang="en-US" sz="1400" dirty="0"/>
                    </a:p>
                    <a:p>
                      <a:pPr algn="l">
                        <a:buNone/>
                      </a:pPr>
                      <a:endParaRPr lang="en-US" altLang="en-US" sz="1400" dirty="0"/>
                    </a:p>
                  </a:txBody>
                  <a:tcPr marL="87688" marR="87688" marT="46214" marB="46214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2258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en-IN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</a:rPr>
                        <a:t>References</a:t>
                      </a:r>
                      <a:endParaRPr lang="en-US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24399" y="422139"/>
            <a:ext cx="8229600" cy="516858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00FF"/>
                </a:solidFill>
                <a:latin typeface="Arial Black" panose="020B0A04020102020204" pitchFamily="34" charset="0"/>
              </a:rPr>
              <a:t>Key Objective</a:t>
            </a:r>
            <a:endParaRPr 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Arrow: Right 155"/>
          <p:cNvSpPr/>
          <p:nvPr/>
        </p:nvSpPr>
        <p:spPr>
          <a:xfrm>
            <a:off x="945019" y="2416792"/>
            <a:ext cx="1817356" cy="878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10" name="Arrow: Right 161"/>
          <p:cNvSpPr/>
          <p:nvPr/>
        </p:nvSpPr>
        <p:spPr>
          <a:xfrm>
            <a:off x="3388181" y="2419248"/>
            <a:ext cx="1824362" cy="878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62"/>
          <p:cNvSpPr/>
          <p:nvPr/>
        </p:nvSpPr>
        <p:spPr>
          <a:xfrm>
            <a:off x="5941562" y="2408159"/>
            <a:ext cx="1824362" cy="878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63"/>
          <p:cNvSpPr/>
          <p:nvPr/>
        </p:nvSpPr>
        <p:spPr>
          <a:xfrm>
            <a:off x="8727769" y="2505424"/>
            <a:ext cx="1824363" cy="878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4399" y="2532315"/>
            <a:ext cx="629962" cy="62996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3323" y="2532315"/>
            <a:ext cx="629962" cy="62996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464750" y="2517416"/>
            <a:ext cx="629962" cy="62996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42736" y="2604802"/>
            <a:ext cx="629962" cy="62996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711330" y="3874139"/>
            <a:ext cx="2238504" cy="110744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en-US" sz="18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 understand the working principles of the Surface Rod Pump (SRP) system.</a:t>
            </a:r>
            <a:endParaRPr lang="en-US" altLang="en-US" sz="18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3218304" y="3874140"/>
            <a:ext cx="2088000" cy="193865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en-US" sz="18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 implement real-time data monitoring for improving well performance and maintenance.</a:t>
            </a:r>
            <a:endParaRPr lang="en-US" altLang="en-US" sz="18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5806654" y="3915643"/>
            <a:ext cx="2088000" cy="138493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en-US" sz="18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 analyze pump efficiency, stroke performance, and fluid levels using sensor data.</a:t>
            </a:r>
            <a:endParaRPr lang="en-US" altLang="en-US" sz="18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tle 1"/>
          <p:cNvSpPr txBox="1"/>
          <p:nvPr/>
        </p:nvSpPr>
        <p:spPr>
          <a:xfrm>
            <a:off x="8355904" y="3723644"/>
            <a:ext cx="2088000" cy="249301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en-US" sz="1800" dirty="0">
                <a:latin typeface="Arial" panose="020B0604020202020204" pitchFamily="34" charset="0"/>
              </a:rPr>
              <a:t>To integrate SCADA-based systems for live monitoring and to contribute towards predictive maintenance and downtime reduction.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altLang="en-US" sz="1800" dirty="0">
                <a:latin typeface="Arial" panose="020B0604020202020204" pitchFamily="34" charset="0"/>
              </a:rPr>
              <a:t>. </a:t>
            </a:r>
            <a:endParaRPr lang="en-US" sz="18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1160561" y="3462611"/>
            <a:ext cx="2088000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 : 1</a:t>
            </a:r>
            <a:endParaRPr lang="en-US" sz="1800" b="1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3219555" y="3493646"/>
            <a:ext cx="2088000" cy="2768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 :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endParaRPr lang="en-US" sz="1800" b="1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1"/>
          <p:cNvSpPr txBox="1"/>
          <p:nvPr/>
        </p:nvSpPr>
        <p:spPr>
          <a:xfrm>
            <a:off x="5806654" y="3493645"/>
            <a:ext cx="2088000" cy="2768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 : 3</a:t>
            </a:r>
            <a:endParaRPr lang="en-US" sz="1800" b="1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le 1"/>
          <p:cNvSpPr txBox="1"/>
          <p:nvPr/>
        </p:nvSpPr>
        <p:spPr>
          <a:xfrm>
            <a:off x="8295579" y="3446736"/>
            <a:ext cx="2088000" cy="2768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 : 4</a:t>
            </a:r>
            <a:endParaRPr lang="en-US" sz="1800" b="1" dirty="0">
              <a:solidFill>
                <a:srgbClr val="00144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le 1"/>
          <p:cNvSpPr txBox="1"/>
          <p:nvPr/>
        </p:nvSpPr>
        <p:spPr>
          <a:xfrm>
            <a:off x="787901" y="5652157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3097297" y="5741556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1"/>
          <p:cNvSpPr txBox="1"/>
          <p:nvPr/>
        </p:nvSpPr>
        <p:spPr>
          <a:xfrm>
            <a:off x="5801211" y="5694780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/>
          <p:cNvSpPr txBox="1"/>
          <p:nvPr/>
        </p:nvSpPr>
        <p:spPr>
          <a:xfrm>
            <a:off x="8242736" y="5721721"/>
            <a:ext cx="20880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538182" y="3368748"/>
            <a:ext cx="5013950" cy="2714296"/>
            <a:chOff x="2697553" y="3493646"/>
            <a:chExt cx="4478420" cy="2239659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269755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93676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717597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lide Number Placeholder 1"/>
          <p:cNvSpPr txBox="1"/>
          <p:nvPr/>
        </p:nvSpPr>
        <p:spPr>
          <a:xfrm>
            <a:off x="11676063" y="6308725"/>
            <a:ext cx="34021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23659" y="3433890"/>
            <a:ext cx="5013950" cy="2714296"/>
            <a:chOff x="2697553" y="3493646"/>
            <a:chExt cx="4478420" cy="2239659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269755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493676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175973" y="3493646"/>
              <a:ext cx="0" cy="223965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523875" y="1223010"/>
            <a:ext cx="101809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/>
              <a:t>Comprehensive study of RTMS on SRP at ONGC, Mehsana</a:t>
            </a:r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688460" y="922286"/>
            <a:ext cx="8926438" cy="516858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FF"/>
                </a:solidFill>
                <a:latin typeface="Arial Black" panose="020B0A04020102020204" pitchFamily="34" charset="0"/>
              </a:rPr>
              <a:t>Introduction to SRP</a:t>
            </a:r>
            <a:endParaRPr lang="en-US" alt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596900" y="1837306"/>
            <a:ext cx="11009949" cy="1087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2133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49935" indent="-17399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&gt;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8872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ubik Light" pitchFamily="2" charset="-79"/>
              <a:buChar char="—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Rubik Light" pitchFamily="2" charset="-79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9" name="Slide Number Placeholder 7"/>
          <p:cNvSpPr txBox="1"/>
          <p:nvPr/>
        </p:nvSpPr>
        <p:spPr>
          <a:xfrm>
            <a:off x="514217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10515" y="1591310"/>
            <a:ext cx="6503035" cy="375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SRP (Surface Rod Pumping) is a mechanical lift method used to extract oil from low-pressure reservoirs.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consists of a motor-driven beam, sucker rods, and downhole pump.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SRP operations helps identify inefficiencies, rod failures, and suboptimal strokes in real time.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ONGC uses digital oilfield initiatives to optimize production across its petroleum assets.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274" y="5347587"/>
            <a:ext cx="17157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 smtClean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 Gupta, P. (2024)</a:t>
            </a:r>
            <a:endParaRPr lang="en-IN" sz="1600" dirty="0"/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333615" y="1591310"/>
            <a:ext cx="4273550" cy="370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596900" y="1763354"/>
            <a:ext cx="11009949" cy="1087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2133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49935" indent="-17399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&gt;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8872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Rubik Light" pitchFamily="2" charset="-79"/>
              <a:buChar char="—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Rubik Light" pitchFamily="2" charset="-79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3" name="Title 1"/>
          <p:cNvSpPr txBox="1">
            <a:spLocks noRot="1" noMove="1" noResize="1" noEditPoints="1" noAdjustHandles="1" noChangeArrowheads="1" noChangeShapeType="1"/>
          </p:cNvSpPr>
          <p:nvPr/>
        </p:nvSpPr>
        <p:spPr>
          <a:xfrm>
            <a:off x="596875" y="313599"/>
            <a:ext cx="11009974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FF"/>
                </a:solidFill>
                <a:latin typeface="Arial Black" panose="020B0A04020102020204" pitchFamily="34" charset="0"/>
              </a:rPr>
              <a:t>Real-Time Monitoring System</a:t>
            </a:r>
            <a:endParaRPr lang="en-US" alt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4217" y="109353"/>
            <a:ext cx="11296783" cy="729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Real-time monitoring enables continuous tracking of SRP parameters such as: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Stroke length &amp; speed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Polished rod load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Motor current &amp; voltage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Wellhead pressure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Fluid level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collected via sensors and transmitted through SCADA/IoT gateways to the control room.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Engineers can remotely monitor well performance through dashboards.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8534" y="2530455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Bandra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8923" y="3447410"/>
            <a:ext cx="71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Tapti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6330" y="4815039"/>
            <a:ext cx="13037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08384" y="1644606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Chinchini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69686" y="5233299"/>
            <a:ext cx="1390124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en-US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Panvel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379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3645218" y="2013903"/>
            <a:ext cx="1962785" cy="2642235"/>
          </a:xfrm>
          <a:prstGeom prst="rect">
            <a:avLst/>
          </a:prstGeom>
        </p:spPr>
      </p:pic>
      <p:sp>
        <p:nvSpPr>
          <p:cNvPr id="1373" name="Rectangle 1"/>
          <p:cNvSpPr/>
          <p:nvPr/>
        </p:nvSpPr>
        <p:spPr>
          <a:xfrm>
            <a:off x="7075488" y="3305493"/>
            <a:ext cx="59055" cy="268605"/>
          </a:xfrm>
          <a:prstGeom prst="rect">
            <a:avLst/>
          </a:prstGeom>
          <a:ln>
            <a:noFill/>
          </a:ln>
        </p:spPr>
        <p:txBody>
          <a:bodyPr vertOverflow="clip" horzOverflow="clip" vert="horz" lIns="0" tIns="0" rIns="0" bIns="0" rtlCol="0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8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60758" y="2013903"/>
            <a:ext cx="1904365" cy="2690495"/>
          </a:xfrm>
          <a:prstGeom prst="rect">
            <a:avLst/>
          </a:prstGeom>
        </p:spPr>
      </p:pic>
      <p:sp>
        <p:nvSpPr>
          <p:cNvPr id="23" name="Rectangle 1"/>
          <p:cNvSpPr/>
          <p:nvPr/>
        </p:nvSpPr>
        <p:spPr>
          <a:xfrm>
            <a:off x="7594918" y="3340100"/>
            <a:ext cx="59055" cy="268605"/>
          </a:xfrm>
          <a:prstGeom prst="rect">
            <a:avLst/>
          </a:prstGeom>
          <a:ln>
            <a:noFill/>
          </a:ln>
        </p:spPr>
        <p:txBody>
          <a:bodyPr vertOverflow="clip" horzOverflow="clip" vert="horz" lIns="0" tIns="0" rIns="0" bIns="0" rtlCol="0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8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478838" y="2016125"/>
            <a:ext cx="1974850" cy="2693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Rot="1" noMove="1" noResize="1" noEditPoints="1" noAdjustHandles="1" noChangeArrowheads="1" noChangeShapeType="1"/>
          </p:cNvSpPr>
          <p:nvPr/>
        </p:nvSpPr>
        <p:spPr>
          <a:xfrm>
            <a:off x="596875" y="313599"/>
            <a:ext cx="11009974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43BEC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Tools &amp; Technologies Used</a:t>
            </a:r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graphicFrame>
        <p:nvGraphicFramePr>
          <p:cNvPr id="12" name="Table 11"/>
          <p:cNvGraphicFramePr/>
          <p:nvPr>
            <p:custDataLst>
              <p:tags r:id="rId1"/>
            </p:custDataLst>
          </p:nvPr>
        </p:nvGraphicFramePr>
        <p:xfrm>
          <a:off x="1132840" y="1127125"/>
          <a:ext cx="9939020" cy="460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510"/>
                <a:gridCol w="4969510"/>
              </a:tblGrid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cell, accelerometer, pressure &amp; temperature sensors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Controller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PLC (Programmable Logic Controller)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 Gateway, Modbus, Ethernet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	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ONGC RTDAS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Visualization	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ONGC Digital Dashboard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  <a:endParaRPr lang="en-US" alt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SQL-based historical data logger</a:t>
                      </a:r>
                      <a:endParaRPr lang="en-US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02895" y="296030"/>
            <a:ext cx="10972801" cy="7159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43BEC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  Implementation and Data Flow</a:t>
            </a:r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94970" y="1148080"/>
            <a:ext cx="9067165" cy="2286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6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1. Data Collection: Field sensors capture mechanical &amp; electrical parameters.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2. Data Transmission: Values sent via Modbus/Ethernet to SCADA.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3. Processing: PLC converts signals into engineering units.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4. Visualization: Engineers analyze data on ONGC dashboards.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60000"/>
              </a:lnSpc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5. Decision Support: Alerts generated for pump failures or abnormal patterns</a:t>
            </a:r>
            <a:r>
              <a:rPr lang="en-US" altLang="en-US"/>
              <a:t>.</a:t>
            </a:r>
            <a:endParaRPr lang="en-US" altLang="en-US"/>
          </a:p>
          <a:p>
            <a:pPr>
              <a:lnSpc>
                <a:spcPct val="60000"/>
              </a:lnSpc>
            </a:pPr>
            <a:endParaRPr lang="en-US"/>
          </a:p>
        </p:txBody>
      </p:sp>
      <p:grpSp>
        <p:nvGrpSpPr>
          <p:cNvPr id="20037" name="Group 20037"/>
          <p:cNvGrpSpPr/>
          <p:nvPr/>
        </p:nvGrpSpPr>
        <p:grpSpPr>
          <a:xfrm>
            <a:off x="539115" y="3528060"/>
            <a:ext cx="10194290" cy="3143885"/>
            <a:chOff x="0" y="0"/>
            <a:chExt cx="7013448" cy="3505200"/>
          </a:xfrm>
        </p:grpSpPr>
        <p:sp>
          <p:nvSpPr>
            <p:cNvPr id="821" name="Rectangle 821"/>
            <p:cNvSpPr/>
            <p:nvPr/>
          </p:nvSpPr>
          <p:spPr>
            <a:xfrm>
              <a:off x="573024" y="466032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2" name="Rectangle 822"/>
            <p:cNvSpPr/>
            <p:nvPr/>
          </p:nvSpPr>
          <p:spPr>
            <a:xfrm>
              <a:off x="573024" y="655009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3" name="Rectangle 823"/>
            <p:cNvSpPr/>
            <p:nvPr/>
          </p:nvSpPr>
          <p:spPr>
            <a:xfrm>
              <a:off x="573024" y="843984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4" name="Rectangle 824"/>
            <p:cNvSpPr/>
            <p:nvPr/>
          </p:nvSpPr>
          <p:spPr>
            <a:xfrm>
              <a:off x="573024" y="1032960"/>
              <a:ext cx="50577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5" name="Rectangle 825"/>
            <p:cNvSpPr/>
            <p:nvPr/>
          </p:nvSpPr>
          <p:spPr>
            <a:xfrm>
              <a:off x="573024" y="1221936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6" name="Rectangle 826"/>
            <p:cNvSpPr/>
            <p:nvPr/>
          </p:nvSpPr>
          <p:spPr>
            <a:xfrm>
              <a:off x="573024" y="1412436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7" name="Rectangle 827"/>
            <p:cNvSpPr/>
            <p:nvPr/>
          </p:nvSpPr>
          <p:spPr>
            <a:xfrm>
              <a:off x="573024" y="1601412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8" name="Rectangle 828"/>
            <p:cNvSpPr/>
            <p:nvPr/>
          </p:nvSpPr>
          <p:spPr>
            <a:xfrm>
              <a:off x="573024" y="1790388"/>
              <a:ext cx="50577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29" name="Rectangle 829"/>
            <p:cNvSpPr/>
            <p:nvPr/>
          </p:nvSpPr>
          <p:spPr>
            <a:xfrm>
              <a:off x="573024" y="1979365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30" name="Rectangle 830"/>
            <p:cNvSpPr/>
            <p:nvPr/>
          </p:nvSpPr>
          <p:spPr>
            <a:xfrm>
              <a:off x="573024" y="2168341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31" name="Rectangle 831"/>
            <p:cNvSpPr/>
            <p:nvPr/>
          </p:nvSpPr>
          <p:spPr>
            <a:xfrm>
              <a:off x="573024" y="2357317"/>
              <a:ext cx="50577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32" name="Rectangle 832"/>
            <p:cNvSpPr/>
            <p:nvPr/>
          </p:nvSpPr>
          <p:spPr>
            <a:xfrm>
              <a:off x="573024" y="2547817"/>
              <a:ext cx="50577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33" name="Rectangle 833"/>
            <p:cNvSpPr/>
            <p:nvPr/>
          </p:nvSpPr>
          <p:spPr>
            <a:xfrm>
              <a:off x="573024" y="2736793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34" name="Rectangle 834"/>
            <p:cNvSpPr/>
            <p:nvPr/>
          </p:nvSpPr>
          <p:spPr>
            <a:xfrm>
              <a:off x="573024" y="2925769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836" name="Picture 83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7013448" cy="2337816"/>
            </a:xfrm>
            <a:prstGeom prst="rect">
              <a:avLst/>
            </a:prstGeom>
          </p:spPr>
        </p:pic>
        <p:pic>
          <p:nvPicPr>
            <p:cNvPr id="838" name="Picture 83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7816"/>
              <a:ext cx="7013448" cy="11673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 txBox="1"/>
          <p:nvPr/>
        </p:nvSpPr>
        <p:spPr>
          <a:xfrm>
            <a:off x="514217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5131" y="263068"/>
            <a:ext cx="614934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3200" dirty="0">
                <a:solidFill>
                  <a:srgbClr val="043BEC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  Observations and Results</a:t>
            </a:r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en-US" sz="3200" dirty="0">
              <a:solidFill>
                <a:srgbClr val="043BEC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8625" y="1071880"/>
            <a:ext cx="83743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Detected real-time load variations during downstroke and upstroke cycles.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Observed that pump efficiency improved by ~12% after real-time calibration.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Identified early rod failure alerts, preventing downtime.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System ensured data reliability and operational safety under remote conditions.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564" name="Group 21564"/>
          <p:cNvGrpSpPr/>
          <p:nvPr/>
        </p:nvGrpSpPr>
        <p:grpSpPr>
          <a:xfrm>
            <a:off x="152400" y="3737610"/>
            <a:ext cx="5937250" cy="1997075"/>
            <a:chOff x="0" y="0"/>
            <a:chExt cx="7385304" cy="2709672"/>
          </a:xfrm>
        </p:grpSpPr>
        <p:sp>
          <p:nvSpPr>
            <p:cNvPr id="1640" name="Rectangle 1640"/>
            <p:cNvSpPr/>
            <p:nvPr/>
          </p:nvSpPr>
          <p:spPr>
            <a:xfrm>
              <a:off x="746760" y="168852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1" name="Rectangle 1641"/>
            <p:cNvSpPr/>
            <p:nvPr/>
          </p:nvSpPr>
          <p:spPr>
            <a:xfrm>
              <a:off x="746760" y="522420"/>
              <a:ext cx="50577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2" name="Rectangle 1642"/>
            <p:cNvSpPr/>
            <p:nvPr/>
          </p:nvSpPr>
          <p:spPr>
            <a:xfrm>
              <a:off x="746760" y="875988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3" name="Rectangle 1643"/>
            <p:cNvSpPr/>
            <p:nvPr/>
          </p:nvSpPr>
          <p:spPr>
            <a:xfrm>
              <a:off x="746760" y="1228032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4" name="Rectangle 1644"/>
            <p:cNvSpPr/>
            <p:nvPr/>
          </p:nvSpPr>
          <p:spPr>
            <a:xfrm>
              <a:off x="746760" y="1581600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5" name="Rectangle 1645"/>
            <p:cNvSpPr/>
            <p:nvPr/>
          </p:nvSpPr>
          <p:spPr>
            <a:xfrm>
              <a:off x="746760" y="1935168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46" name="Rectangle 1646"/>
            <p:cNvSpPr/>
            <p:nvPr/>
          </p:nvSpPr>
          <p:spPr>
            <a:xfrm>
              <a:off x="746760" y="2287212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658" name="Picture 1658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7385304" cy="2709672"/>
            </a:xfrm>
            <a:prstGeom prst="rect">
              <a:avLst/>
            </a:prstGeom>
          </p:spPr>
        </p:pic>
      </p:grpSp>
      <p:grpSp>
        <p:nvGrpSpPr>
          <p:cNvPr id="21566" name="Group 21566"/>
          <p:cNvGrpSpPr/>
          <p:nvPr/>
        </p:nvGrpSpPr>
        <p:grpSpPr>
          <a:xfrm>
            <a:off x="6451600" y="3737610"/>
            <a:ext cx="5551170" cy="1957705"/>
            <a:chOff x="0" y="0"/>
            <a:chExt cx="7296911" cy="2505456"/>
          </a:xfrm>
        </p:grpSpPr>
        <p:sp>
          <p:nvSpPr>
            <p:cNvPr id="1650" name="Rectangle 1650"/>
            <p:cNvSpPr/>
            <p:nvPr/>
          </p:nvSpPr>
          <p:spPr>
            <a:xfrm>
              <a:off x="682752" y="252671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1" name="Rectangle 1651"/>
            <p:cNvSpPr/>
            <p:nvPr/>
          </p:nvSpPr>
          <p:spPr>
            <a:xfrm>
              <a:off x="682752" y="604715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2" name="Rectangle 1652"/>
            <p:cNvSpPr/>
            <p:nvPr/>
          </p:nvSpPr>
          <p:spPr>
            <a:xfrm>
              <a:off x="682752" y="958284"/>
              <a:ext cx="50577" cy="184032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3" name="Rectangle 1653"/>
            <p:cNvSpPr/>
            <p:nvPr/>
          </p:nvSpPr>
          <p:spPr>
            <a:xfrm>
              <a:off x="682752" y="1311851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4" name="Rectangle 1654"/>
            <p:cNvSpPr/>
            <p:nvPr/>
          </p:nvSpPr>
          <p:spPr>
            <a:xfrm>
              <a:off x="682752" y="1663895"/>
              <a:ext cx="50577" cy="184033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5" name="Rectangle 1655"/>
            <p:cNvSpPr/>
            <p:nvPr/>
          </p:nvSpPr>
          <p:spPr>
            <a:xfrm>
              <a:off x="682752" y="2069278"/>
              <a:ext cx="2579429" cy="184034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                                          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56" name="Rectangle 1656"/>
            <p:cNvSpPr/>
            <p:nvPr/>
          </p:nvSpPr>
          <p:spPr>
            <a:xfrm>
              <a:off x="2625852" y="2017385"/>
              <a:ext cx="1675443" cy="269069"/>
            </a:xfrm>
            <a:prstGeom prst="rect">
              <a:avLst/>
            </a:prstGeom>
            <a:ln>
              <a:noFill/>
            </a:ln>
          </p:spPr>
          <p:txBody>
            <a:bodyPr vertOverflow="clip" horzOverflow="clip"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US" sz="16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CONCLUSION</a:t>
              </a:r>
              <a:r>
                <a:rPr lang="en-US" sz="1600" kern="100" spc="-45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sz="12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660" name="Picture 166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96911" cy="25054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866*381"/>
  <p:tag name="TABLE_ENDDRAG_RECT" val="49*93*866*381"/>
</p:tagLst>
</file>

<file path=ppt/tags/tag2.xml><?xml version="1.0" encoding="utf-8"?>
<p:tagLst xmlns:p="http://schemas.openxmlformats.org/presentationml/2006/main">
  <p:tag name="TABLE_ENDDRAG_ORIGIN_RECT" val="782*362"/>
  <p:tag name="TABLE_ENDDRAG_RECT" val="107*101*782*362"/>
</p:tagLst>
</file>

<file path=ppt/tags/tag3.xml><?xml version="1.0" encoding="utf-8"?>
<p:tagLst xmlns:p="http://schemas.openxmlformats.org/presentationml/2006/main">
  <p:tag name="TABLE_ENDDRAG_ORIGIN_RECT" val="791*371"/>
  <p:tag name="TABLE_ENDDRAG_RECT" val="119*112*791*37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4243</Words>
  <Application>WPS Presentation</Application>
  <PresentationFormat>Widescreen</PresentationFormat>
  <Paragraphs>332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Arial Black</vt:lpstr>
      <vt:lpstr>Times New Roman</vt:lpstr>
      <vt:lpstr>Segoe UI</vt:lpstr>
      <vt:lpstr>Segoe UI Black</vt:lpstr>
      <vt:lpstr>Calibri</vt:lpstr>
      <vt:lpstr>Rubik Light</vt:lpstr>
      <vt:lpstr>Segoe Print</vt:lpstr>
      <vt:lpstr>Calibri</vt:lpstr>
      <vt:lpstr>Arial heading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Stuti Gandhi</dc:creator>
  <cp:lastModifiedBy>Rishi Agrawal</cp:lastModifiedBy>
  <cp:revision>612</cp:revision>
  <dcterms:created xsi:type="dcterms:W3CDTF">2021-05-06T09:42:00Z</dcterms:created>
  <dcterms:modified xsi:type="dcterms:W3CDTF">2025-11-06T17:15:59Z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66EA56E1B1E14D9EA17E054632D9F597_12</vt:lpwstr>
  </property>
  <property fmtid="{D5CDD505-2E9C-101B-9397-08002B2CF9AE}" pid="3" name="KSOProductBuildVer">
    <vt:lpwstr>1033-12.2.0.23131</vt:lpwstr>
  </property>
</Properties>
</file>